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s-UY"/>
    </a:defPPr>
    <a:lvl1pPr marL="0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1pPr>
    <a:lvl2pPr marL="1020411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2pPr>
    <a:lvl3pPr marL="2040823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3pPr>
    <a:lvl4pPr marL="3061234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4pPr>
    <a:lvl5pPr marL="4081645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5pPr>
    <a:lvl6pPr marL="5102057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6pPr>
    <a:lvl7pPr marL="6122468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7pPr>
    <a:lvl8pPr marL="7142879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8pPr>
    <a:lvl9pPr marL="8163291" algn="l" defTabSz="2040823" rtl="0" eaLnBrk="1" latinLnBrk="0" hangingPunct="1">
      <a:defRPr sz="40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4926" autoAdjust="0"/>
    <p:restoredTop sz="94660" autoAdjust="0"/>
  </p:normalViewPr>
  <p:slideViewPr>
    <p:cSldViewPr snapToGrid="0">
      <p:cViewPr varScale="1">
        <p:scale>
          <a:sx n="11" d="100"/>
          <a:sy n="11" d="100"/>
        </p:scale>
        <p:origin x="2670" y="204"/>
      </p:cViewPr>
      <p:guideLst>
        <p:guide orient="horz" pos="13606"/>
        <p:guide pos="10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0E4C-14D5-4B1C-9DA9-DC98A930699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72F0-2A05-4D39-A923-596DAA0CB36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038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326" y="4780871"/>
            <a:ext cx="25028450" cy="2545957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23385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326" y="30240447"/>
            <a:ext cx="25028450" cy="10656157"/>
          </a:xfrm>
        </p:spPr>
        <p:txBody>
          <a:bodyPr>
            <a:normAutofit/>
          </a:bodyPr>
          <a:lstStyle>
            <a:lvl1pPr marL="0" indent="0" algn="l">
              <a:buNone/>
              <a:defRPr sz="7086" baseline="0">
                <a:solidFill>
                  <a:schemeClr val="tx1">
                    <a:lumMod val="85000"/>
                  </a:schemeClr>
                </a:solidFill>
              </a:defRPr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7086"/>
            </a:lvl3pPr>
            <a:lvl4pPr marL="4859853" indent="0" algn="ctr">
              <a:buNone/>
              <a:defRPr sz="7086"/>
            </a:lvl4pPr>
            <a:lvl5pPr marL="6479804" indent="0" algn="ctr">
              <a:buNone/>
              <a:defRPr sz="7086"/>
            </a:lvl5pPr>
            <a:lvl6pPr marL="8099755" indent="0" algn="ctr">
              <a:buNone/>
              <a:defRPr sz="7086"/>
            </a:lvl6pPr>
            <a:lvl7pPr marL="9719706" indent="0" algn="ctr">
              <a:buNone/>
              <a:defRPr sz="7086"/>
            </a:lvl7pPr>
            <a:lvl8pPr marL="11339657" indent="0" algn="ctr">
              <a:buNone/>
              <a:defRPr sz="7086"/>
            </a:lvl8pPr>
            <a:lvl9pPr marL="12959608" indent="0" algn="ctr">
              <a:buNone/>
              <a:defRPr sz="708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4973" cy="43200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1207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4103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83247" y="2400035"/>
            <a:ext cx="6581105" cy="371505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24957" y="2400035"/>
            <a:ext cx="20553298" cy="371505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890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393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326" y="4780871"/>
            <a:ext cx="25028450" cy="2545957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3385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326" y="30240447"/>
            <a:ext cx="25028450" cy="10656157"/>
          </a:xfrm>
        </p:spPr>
        <p:txBody>
          <a:bodyPr anchor="t">
            <a:normAutofit/>
          </a:bodyPr>
          <a:lstStyle>
            <a:lvl1pPr marL="0" indent="0">
              <a:buNone/>
              <a:defRPr sz="70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4973" cy="43200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052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326" y="11520179"/>
            <a:ext cx="11906738" cy="27410402"/>
          </a:xfrm>
        </p:spPr>
        <p:txBody>
          <a:bodyPr/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80642" y="11520179"/>
            <a:ext cx="11906738" cy="27410402"/>
          </a:xfrm>
        </p:spPr>
        <p:txBody>
          <a:bodyPr/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8623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326" y="10817073"/>
            <a:ext cx="11906738" cy="460806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6378" b="0">
                <a:solidFill>
                  <a:schemeClr val="tx2"/>
                </a:solidFill>
              </a:defRPr>
            </a:lvl1pPr>
            <a:lvl2pPr marL="1619951" indent="0">
              <a:buNone/>
              <a:defRPr sz="6378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326" y="15795824"/>
            <a:ext cx="11906738" cy="23084750"/>
          </a:xfrm>
        </p:spPr>
        <p:txBody>
          <a:bodyPr/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296842" y="10817073"/>
            <a:ext cx="11922938" cy="4608068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6378" b="0" kern="1200" spc="35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3239902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709"/>
              </a:spcAft>
              <a:buClr>
                <a:schemeClr val="accent1"/>
              </a:buClr>
              <a:buSzPct val="8000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80642" y="15795824"/>
            <a:ext cx="11906738" cy="23084750"/>
          </a:xfrm>
        </p:spPr>
        <p:txBody>
          <a:bodyPr/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8364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78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917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551" y="2880052"/>
            <a:ext cx="8504813" cy="10080130"/>
          </a:xfrm>
        </p:spPr>
        <p:txBody>
          <a:bodyPr anchor="b">
            <a:normAutofit/>
          </a:bodyPr>
          <a:lstStyle>
            <a:lvl1pPr>
              <a:defRPr sz="9921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737" y="4320064"/>
            <a:ext cx="16154645" cy="34560510"/>
          </a:xfrm>
        </p:spPr>
        <p:txBody>
          <a:bodyPr/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5551" y="13226876"/>
            <a:ext cx="8504813" cy="2400036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2835"/>
              </a:spcBef>
              <a:buNone/>
              <a:defRPr sz="4606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003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160475"/>
            <a:ext cx="30009841" cy="110401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47" y="33120489"/>
            <a:ext cx="26526917" cy="5760085"/>
          </a:xfrm>
        </p:spPr>
        <p:txBody>
          <a:bodyPr anchor="b">
            <a:normAutofit/>
          </a:bodyPr>
          <a:lstStyle>
            <a:lvl1pPr>
              <a:defRPr sz="9921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9"/>
            <a:ext cx="30009841" cy="32308654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11338">
                <a:solidFill>
                  <a:schemeClr val="bg1"/>
                </a:solidFill>
              </a:defRPr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9947" y="38479878"/>
            <a:ext cx="26526917" cy="37607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835"/>
              </a:spcBef>
              <a:buNone/>
              <a:defRPr sz="4606">
                <a:solidFill>
                  <a:schemeClr val="bg1">
                    <a:lumMod val="85000"/>
                  </a:schemeClr>
                </a:solidFill>
              </a:defRPr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102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7595" y="0"/>
            <a:ext cx="2591943" cy="432006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326" y="2304034"/>
            <a:ext cx="25757434" cy="835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326" y="11520179"/>
            <a:ext cx="22841498" cy="2741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25123484" y="6954964"/>
            <a:ext cx="12000171" cy="970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3A4A3F1-E511-4DB7-887F-50ACB353BA1D}" type="datetimeFigureOut">
              <a:rPr lang="es-UY" smtClean="0"/>
              <a:t>14/3/2021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9843400" y="26155247"/>
            <a:ext cx="22560333" cy="970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2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08593" y="38880584"/>
            <a:ext cx="2429947" cy="374005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11338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2BE9EC8-CB6D-4903-ABAD-1E1B8DFAD90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611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4173" kern="1200" spc="-177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7980" indent="-647980" algn="l" defTabSz="3239902" rtl="0" eaLnBrk="1" latinLnBrk="0" hangingPunct="1">
        <a:lnSpc>
          <a:spcPct val="95000"/>
        </a:lnSpc>
        <a:spcBef>
          <a:spcPts val="4960"/>
        </a:spcBef>
        <a:spcAft>
          <a:spcPts val="709"/>
        </a:spcAft>
        <a:buClr>
          <a:schemeClr val="accent1"/>
        </a:buClr>
        <a:buSzPct val="80000"/>
        <a:buFont typeface="Arial" pitchFamily="34" charset="0"/>
        <a:buChar char="•"/>
        <a:defRPr sz="6378" kern="1200" spc="35" baseline="0">
          <a:solidFill>
            <a:schemeClr val="tx1"/>
          </a:solidFill>
          <a:latin typeface="+mn-lt"/>
          <a:ea typeface="+mn-ea"/>
          <a:cs typeface="+mn-cs"/>
        </a:defRPr>
      </a:lvl1pPr>
      <a:lvl2pPr marL="1619951" indent="-647980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566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91922" indent="-647980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563892" indent="-647980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4535863" indent="-647980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5669120" indent="-809976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6732080" indent="-809976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7795040" indent="-809976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8858000" indent="-809976" algn="l" defTabSz="3239902" rtl="0" eaLnBrk="1" latinLnBrk="0" hangingPunct="1">
        <a:lnSpc>
          <a:spcPct val="90000"/>
        </a:lnSpc>
        <a:spcBef>
          <a:spcPts val="1063"/>
        </a:spcBef>
        <a:spcAft>
          <a:spcPts val="1063"/>
        </a:spcAft>
        <a:buClr>
          <a:schemeClr val="accent1"/>
        </a:buClr>
        <a:buFont typeface="Wingdings 2" pitchFamily="18" charset="2"/>
        <a:buChar char=""/>
        <a:defRPr sz="4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187762" y="2065667"/>
            <a:ext cx="27866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0" b="1" dirty="0"/>
              <a:t>RECONSTRUCCION PARIETAL </a:t>
            </a:r>
          </a:p>
          <a:p>
            <a:pPr algn="ctr"/>
            <a:r>
              <a:rPr lang="es-UY" sz="8000" b="1" dirty="0"/>
              <a:t>CON PLACA DE TITANIO COSTAL</a:t>
            </a:r>
          </a:p>
          <a:p>
            <a:pPr algn="ctr"/>
            <a:r>
              <a:rPr lang="es-UY" sz="8000" b="1" dirty="0"/>
              <a:t> E INJERTO MIO-CUTANEO POR RECAIDA LOCAL</a:t>
            </a:r>
            <a:endParaRPr lang="es-UY" sz="8000" dirty="0"/>
          </a:p>
          <a:p>
            <a:pPr algn="ctr"/>
            <a:endParaRPr lang="es-UY" sz="8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682225" y="5903094"/>
            <a:ext cx="30220920" cy="34624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u="sng" dirty="0"/>
              <a:t>Guarneri C*</a:t>
            </a:r>
            <a:r>
              <a:rPr lang="en-US" sz="6000" dirty="0"/>
              <a:t>, </a:t>
            </a:r>
            <a:r>
              <a:rPr lang="en-US" sz="6000" dirty="0" err="1"/>
              <a:t>Folle</a:t>
            </a:r>
            <a:r>
              <a:rPr lang="en-US" sz="6000" dirty="0"/>
              <a:t> E*, Salisbury S**, Wolff D***, Di </a:t>
            </a:r>
            <a:r>
              <a:rPr lang="en-US" sz="6000" dirty="0" err="1"/>
              <a:t>Steffano</a:t>
            </a:r>
            <a:r>
              <a:rPr lang="en-US" sz="6000" dirty="0"/>
              <a:t> R***</a:t>
            </a:r>
          </a:p>
          <a:p>
            <a:pPr algn="ctr">
              <a:lnSpc>
                <a:spcPct val="150000"/>
              </a:lnSpc>
            </a:pPr>
            <a:r>
              <a:rPr lang="en-US" sz="5400" dirty="0"/>
              <a:t>CIRCULO CATÓLICO – Montevideo, Uruguay</a:t>
            </a:r>
          </a:p>
          <a:p>
            <a:pPr algn="ctr"/>
            <a:r>
              <a:rPr lang="en-US" sz="4800" dirty="0"/>
              <a:t>* </a:t>
            </a:r>
            <a:r>
              <a:rPr lang="en-US" sz="4800" dirty="0" err="1"/>
              <a:t>Cirujanos</a:t>
            </a:r>
            <a:r>
              <a:rPr lang="en-US" sz="4800" dirty="0"/>
              <a:t> </a:t>
            </a:r>
            <a:r>
              <a:rPr lang="en-US" sz="4800" dirty="0" err="1"/>
              <a:t>Mastólogos</a:t>
            </a:r>
            <a:r>
              <a:rPr lang="en-US" sz="4800" dirty="0"/>
              <a:t>  ** </a:t>
            </a:r>
            <a:r>
              <a:rPr lang="en-US" sz="4800" dirty="0" err="1"/>
              <a:t>Cirujano</a:t>
            </a:r>
            <a:r>
              <a:rPr lang="en-US" sz="4800" dirty="0"/>
              <a:t> de </a:t>
            </a:r>
            <a:r>
              <a:rPr lang="en-US" sz="4800" dirty="0" err="1"/>
              <a:t>Tórax</a:t>
            </a:r>
            <a:r>
              <a:rPr lang="en-US" sz="4800" dirty="0"/>
              <a:t> *** </a:t>
            </a:r>
            <a:r>
              <a:rPr lang="en-US" sz="4800" dirty="0" err="1"/>
              <a:t>Cirujana</a:t>
            </a:r>
            <a:r>
              <a:rPr lang="en-US" sz="4800" dirty="0"/>
              <a:t> </a:t>
            </a:r>
            <a:r>
              <a:rPr lang="en-US" sz="4800" dirty="0" err="1"/>
              <a:t>Plástica</a:t>
            </a:r>
            <a:endParaRPr lang="es-UY" sz="4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74362" y="10429918"/>
            <a:ext cx="294366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4400" b="1" dirty="0"/>
              <a:t>INTRODUCCIÓN </a:t>
            </a:r>
            <a:endParaRPr lang="es-UY" sz="4400" dirty="0"/>
          </a:p>
          <a:p>
            <a:pPr algn="just"/>
            <a:r>
              <a:rPr lang="es-UY" sz="4400" dirty="0"/>
              <a:t>El carcinoma ductal infiltrante (CDI), es el tipo más frecuente de cáncer de mama (65 al 80%). Con mayor incidencia entre los 45 y 50años, su presentación clínica es heterogénea.</a:t>
            </a:r>
          </a:p>
          <a:p>
            <a:pPr algn="just"/>
            <a:r>
              <a:rPr lang="es-UY" sz="4400" dirty="0"/>
              <a:t>La recidiva tumoral no es infrecuente, sin embargo la presencia de compromiso parietal puede requerir resecciones mayores. Dichos defectos, conllevan reconstrucciones </a:t>
            </a:r>
            <a:r>
              <a:rPr lang="es-UY" sz="4400" dirty="0" err="1"/>
              <a:t>osteo</a:t>
            </a:r>
            <a:r>
              <a:rPr lang="es-UY" sz="4400" dirty="0"/>
              <a:t>-musculo cutáneas que permitan mantener la estabilidad de la caja torácica.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057398" y="15602930"/>
            <a:ext cx="199937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Y MÉTODOS</a:t>
            </a:r>
            <a:endParaRPr lang="es-UY" sz="4400" dirty="0"/>
          </a:p>
          <a:p>
            <a:pPr algn="just"/>
            <a:r>
              <a:rPr lang="es-UY" sz="4400" dirty="0"/>
              <a:t>Reporte de caso clínico. </a:t>
            </a:r>
          </a:p>
          <a:p>
            <a:pPr algn="just"/>
            <a:r>
              <a:rPr lang="es-UY" sz="4400" dirty="0"/>
              <a:t>Paciente de 52 años, con mastectomía sectorial y biopsia de ganglio centinela en 2015. </a:t>
            </a:r>
          </a:p>
          <a:p>
            <a:pPr algn="just"/>
            <a:r>
              <a:rPr lang="es-UY" sz="4400" dirty="0"/>
              <a:t>Anatomía Patológica: Carcinoma ducal infiltrante de 20mm, triple negativo, con ganglios negativos. Recibió radio-quimioterapia.</a:t>
            </a:r>
          </a:p>
          <a:p>
            <a:pPr algn="just"/>
            <a:r>
              <a:rPr lang="es-UY" sz="4400" dirty="0"/>
              <a:t>En 2018 recaída tumoral por lo que se realiza mastectomía con vaciamiento ganglionar axilar y quimioterapia. </a:t>
            </a:r>
          </a:p>
          <a:p>
            <a:pPr algn="just"/>
            <a:r>
              <a:rPr lang="es-UY" sz="4400" dirty="0"/>
              <a:t>Actualmente recidiva tumoral local, subescapular, ulcerada, con infiltración costal, sin otros compromisos sistémicos.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242131" y="37007371"/>
            <a:ext cx="28946475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tx2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s-UY" sz="4800" b="1" dirty="0">
                <a:solidFill>
                  <a:srgbClr val="002060"/>
                </a:solidFill>
              </a:rPr>
              <a:t>CONCLUSION</a:t>
            </a:r>
            <a:endParaRPr lang="es-UY" sz="48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UY" sz="4800" dirty="0">
                <a:solidFill>
                  <a:srgbClr val="002060"/>
                </a:solidFill>
              </a:rPr>
              <a:t>La utilización de placas de titanio y mallas de </a:t>
            </a:r>
            <a:r>
              <a:rPr lang="es-UY" sz="4800" dirty="0" err="1">
                <a:solidFill>
                  <a:srgbClr val="002060"/>
                </a:solidFill>
              </a:rPr>
              <a:t>polopropileno</a:t>
            </a:r>
            <a:r>
              <a:rPr lang="es-UY" sz="4800" dirty="0">
                <a:solidFill>
                  <a:srgbClr val="002060"/>
                </a:solidFill>
              </a:rPr>
              <a:t> para la reparación parietal es segura y con buenos resultados tanto funcionales como cosméticos.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UY" sz="4800" dirty="0">
                <a:solidFill>
                  <a:srgbClr val="002060"/>
                </a:solidFill>
              </a:rPr>
              <a:t>El defecto cutáneo es correctamente tratado con injertos cutáneos o </a:t>
            </a:r>
            <a:r>
              <a:rPr lang="es-UY" sz="4800" dirty="0" err="1">
                <a:solidFill>
                  <a:srgbClr val="002060"/>
                </a:solidFill>
              </a:rPr>
              <a:t>miocutáneos</a:t>
            </a:r>
            <a:r>
              <a:rPr lang="es-UY" sz="4800" dirty="0">
                <a:solidFill>
                  <a:srgbClr val="002060"/>
                </a:solidFill>
              </a:rPr>
              <a:t> según sea el caso.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s-UY" sz="4800" dirty="0">
                <a:solidFill>
                  <a:srgbClr val="002060"/>
                </a:solidFill>
              </a:rPr>
              <a:t>El resultado estético y funcional es aceptable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352410" y="30242711"/>
            <a:ext cx="178361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sz="4400" b="1" dirty="0"/>
              <a:t>RESULTADO</a:t>
            </a:r>
            <a:endParaRPr lang="es-UY" sz="4400" dirty="0"/>
          </a:p>
          <a:p>
            <a:pPr algn="just"/>
            <a:r>
              <a:rPr lang="es-UY" sz="4400" dirty="0"/>
              <a:t>Mediante abordaje multidisciplinario (cirugía de tórax, </a:t>
            </a:r>
            <a:r>
              <a:rPr lang="es-UY" sz="4400" dirty="0" err="1"/>
              <a:t>mastólogos</a:t>
            </a:r>
            <a:r>
              <a:rPr lang="es-UY" sz="4400" dirty="0"/>
              <a:t> y cirujanos plásticos) se realizó resección tumoral cutáneo-muscular amplia incluyendo 2°, 3° y 4° arco costal (sector anterior).</a:t>
            </a:r>
          </a:p>
          <a:p>
            <a:pPr algn="just"/>
            <a:r>
              <a:rPr lang="es-UY" sz="4400" dirty="0"/>
              <a:t>Se </a:t>
            </a:r>
            <a:r>
              <a:rPr lang="es-UY" sz="4400" dirty="0" err="1"/>
              <a:t>empleron</a:t>
            </a:r>
            <a:r>
              <a:rPr lang="es-UY" sz="4400" dirty="0"/>
              <a:t> costillas de titanio y malla de polipropileno para la reparación de la caja torácica e injerto cutáneo de espesor completo, anastomosando al pedículo de la arteria mamaria interna bajo microcirugía.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57400" y="24860250"/>
            <a:ext cx="184731" cy="710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384" y="744694"/>
            <a:ext cx="3838471" cy="31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79" y="629512"/>
            <a:ext cx="5408162" cy="335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ngélica Malacrida\Downloads\IMG-20190726-WA00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7"/>
          <a:stretch/>
        </p:blipFill>
        <p:spPr bwMode="auto">
          <a:xfrm>
            <a:off x="19132455" y="22846082"/>
            <a:ext cx="12378553" cy="73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gélica Malacrida\Downloads\IMG-20190726-WA00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10306" r="7774" b="7722"/>
          <a:stretch/>
        </p:blipFill>
        <p:spPr bwMode="auto">
          <a:xfrm>
            <a:off x="2242131" y="23246862"/>
            <a:ext cx="11803679" cy="5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gélica Malacrida\Downloads\IMG-20190726-WA00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4387" r="10166" b="25460"/>
          <a:stretch/>
        </p:blipFill>
        <p:spPr bwMode="auto">
          <a:xfrm>
            <a:off x="2226926" y="29740193"/>
            <a:ext cx="11040116" cy="60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ngélica Malacrida\Downloads\IMG-20190709-WA00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-2471" r="11605" b="15265"/>
          <a:stretch/>
        </p:blipFill>
        <p:spPr bwMode="auto">
          <a:xfrm>
            <a:off x="22824208" y="14584902"/>
            <a:ext cx="8686800" cy="73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4042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3039</TotalTime>
  <Words>314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Schoolbook</vt:lpstr>
      <vt:lpstr>Wingdings</vt:lpstr>
      <vt:lpstr>Wingdings 2</vt:lpstr>
      <vt:lpstr>View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</dc:creator>
  <cp:lastModifiedBy>Flia gg</cp:lastModifiedBy>
  <cp:revision>35</cp:revision>
  <dcterms:created xsi:type="dcterms:W3CDTF">2018-11-19T03:07:12Z</dcterms:created>
  <dcterms:modified xsi:type="dcterms:W3CDTF">2021-03-14T16:12:44Z</dcterms:modified>
</cp:coreProperties>
</file>